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9" r:id="rId10"/>
    <p:sldId id="270" r:id="rId11"/>
    <p:sldId id="263" r:id="rId12"/>
    <p:sldId id="266" r:id="rId13"/>
    <p:sldId id="264" r:id="rId14"/>
    <p:sldId id="265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8"/>
    <p:restoredTop sz="94670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0D8B-984D-9C49-92E2-DF18B61C8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C5DC2-5C36-E549-9122-BDD2446C2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BCAF9-537C-E04B-AC83-DE1EF5ED2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015ED-035D-184A-8E43-935150D7A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B9910-3307-1446-80F0-A5D16EA26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63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39F1A-6B31-A44A-9218-AB872CFB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9DC244-4296-3845-9275-DF00D2F42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AA6C3-A59E-8C46-B896-F56C670AF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E75E3-1FC3-454C-BB3F-767F33EC5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539E9-4271-6340-83E4-F981362D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17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449B30-29BF-9D4E-833F-59C48B87A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6CB96C-B1FD-924E-A37E-56A0BA51D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00C8B-0CC2-F445-9A18-C6AF3343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1D747-AEBB-AA44-A854-15077A157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4E852-95AD-0B4A-B59E-DC831CD5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1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FE764-F4E6-0C43-99B7-BB70C6D6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15D70-5DCE-A741-B388-120B6B96A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89D00-2877-D240-B4A2-4C51572D1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68463-67C2-BE46-8E9C-979B9730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C81B9-F6F5-444C-A44D-CCAED34A9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0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A056-71CE-2041-91FE-5DCE0563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1D84E-299C-2B4C-92F0-72FBC2EC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92EB9-5B79-7945-BE3F-A6010F99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5A108-393C-9C43-AAEF-0ED62EFE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4E8CF-205E-A84A-92AA-132839A2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47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E869-D40E-834F-A84D-4294F8F0E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0913C-2286-C548-A2EE-F6700CB3F7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14E65-C1A9-1B42-B3D3-BA0E086CB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A9269-7CF7-FB4E-B3D0-7F4A447AC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935E9-54B5-3E45-BDA1-3C1D25BF7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59F87-3D9B-8A4A-9111-ECA6B63E5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66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15C53-9CD1-6746-9E17-64F32A49D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289D5-A842-F348-BFC2-0CD0E706E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BE76D-7529-FB46-9CA8-2DC810A05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D4C57B-8F7D-7A4C-8BD0-EAE79F13B3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68A399-3F49-6745-96C0-4AF827D467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DC3CE-842E-5D41-8DB3-80CD8E01C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7C4363-58BD-8A49-81DA-B0A8AA971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E10B97-C387-E448-A8FB-EABEFCCAD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91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70B70-7587-1A4D-BE59-091B18EC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70A29-1126-2349-8E10-CDA481EEF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8BCD13-890B-4B49-AD3B-3AB9FE71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A80EC-CF31-A542-AAD7-B4ECB92B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1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7F6F24-60D9-9141-AB6F-F62FD9561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0AF1D-E870-104A-A97F-FE22D9CC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78FAD-81FF-724D-8888-15C04739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7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24DE-DA12-B74C-BAF3-99A91882A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1ADB4-9A15-7541-B2C0-B75F5D09B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E7B62-831E-CC4A-B692-794F964A8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FBA3C-DBF5-5E4A-86CA-D9BB1226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BCE92-6E25-104E-A0C8-BD366AC7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F28FD-789A-9D46-B536-CD2CADA59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88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D0C6-C1B8-294C-8AD9-2F0A1BA3F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D14A9E-19CD-7047-8513-30B2DAB918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16C16-BCC4-C440-9439-9271AEC29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E44A7F-D1B0-5442-9B4B-8BD9185FF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96DEA-9FC3-6A40-942E-4DAE3C5E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255FA-0801-0F4F-B164-C94880C71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2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EB3635-41D3-4245-AA1D-BB85493D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2A55D-7A82-3347-91C5-C1C43907B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F1B67-C66E-F44C-9C6E-D683157F4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88D36-D699-6D47-8676-A60DE0382BD6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97DE8-2F2A-8F4F-9482-1CAB06CF2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FAFA8-CA77-6C4C-8E24-06839D45F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F55C-AD0D-074B-87EB-0A66B1575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28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19719A-BD39-C948-B9B4-22F6F98C5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82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79DA33-CC1B-DB43-9F38-3B5E12580F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Python by smell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6A4C6-79ED-134E-B9CD-5051BA0F2F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Advanced Python constructs for scientists</a:t>
            </a:r>
          </a:p>
          <a:p>
            <a:r>
              <a:rPr lang="en-US" dirty="0">
                <a:solidFill>
                  <a:schemeClr val="bg1"/>
                </a:solidFill>
              </a:rPr>
              <a:t>Pietro Berkes, Nagra Insight</a:t>
            </a:r>
          </a:p>
        </p:txBody>
      </p:sp>
    </p:spTree>
    <p:extLst>
      <p:ext uri="{BB962C8B-B14F-4D97-AF65-F5344CB8AC3E}">
        <p14:creationId xmlns:p14="http://schemas.microsoft.com/office/powerpoint/2010/main" val="1474225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classes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same set of parameters is needed for a set of functions. In code calling this function, one needs extra code to keep these parameters in sync.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762703" y="1787939"/>
            <a:ext cx="932877" cy="1425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141076" y="383085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1217595" y="4932471"/>
            <a:ext cx="4305591" cy="92333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def __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__(self, 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8D4499-21C5-9348-A1DD-535F137BA4DA}"/>
              </a:ext>
            </a:extLst>
          </p:cNvPr>
          <p:cNvGrpSpPr/>
          <p:nvPr/>
        </p:nvGrpSpPr>
        <p:grpSpPr>
          <a:xfrm>
            <a:off x="5004426" y="1494636"/>
            <a:ext cx="4963510" cy="2308324"/>
            <a:chOff x="6441528" y="4249038"/>
            <a:chExt cx="4963510" cy="230832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CAE921-FCA7-0F46-A84A-563932DD12BD}"/>
                </a:ext>
              </a:extLst>
            </p:cNvPr>
            <p:cNvSpPr txBox="1"/>
            <p:nvPr/>
          </p:nvSpPr>
          <p:spPr>
            <a:xfrm>
              <a:off x="6441528" y="4249038"/>
              <a:ext cx="496351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first_function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second_function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else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US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third_function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(x, y, z):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    # Something more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D36D9D-16FD-2B43-8761-333A375C96A8}"/>
                </a:ext>
              </a:extLst>
            </p:cNvPr>
            <p:cNvSpPr/>
            <p:nvPr/>
          </p:nvSpPr>
          <p:spPr>
            <a:xfrm>
              <a:off x="8787963" y="4301218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DDC12-4A0E-EB47-83CB-F634B76C2422}"/>
                </a:ext>
              </a:extLst>
            </p:cNvPr>
            <p:cNvSpPr/>
            <p:nvPr/>
          </p:nvSpPr>
          <p:spPr>
            <a:xfrm>
              <a:off x="8923283" y="5119202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8AA34F-701D-134F-BE88-7548DCD5571F}"/>
                </a:ext>
              </a:extLst>
            </p:cNvPr>
            <p:cNvSpPr/>
            <p:nvPr/>
          </p:nvSpPr>
          <p:spPr>
            <a:xfrm>
              <a:off x="8787963" y="5901700"/>
              <a:ext cx="1144313" cy="317152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8A3A74-361F-E54D-87DD-1B4A6F197190}"/>
              </a:ext>
            </a:extLst>
          </p:cNvPr>
          <p:cNvCxnSpPr>
            <a:cxnSpLocks/>
          </p:cNvCxnSpPr>
          <p:nvPr/>
        </p:nvCxnSpPr>
        <p:spPr>
          <a:xfrm>
            <a:off x="3770669" y="2507354"/>
            <a:ext cx="924911" cy="99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C32CCC-1A39-3B44-8656-97DD6431EC7E}"/>
              </a:ext>
            </a:extLst>
          </p:cNvPr>
          <p:cNvCxnSpPr>
            <a:cxnSpLocks/>
          </p:cNvCxnSpPr>
          <p:nvPr/>
        </p:nvCxnSpPr>
        <p:spPr>
          <a:xfrm>
            <a:off x="3770669" y="3113982"/>
            <a:ext cx="924911" cy="1918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D562D9C-991B-2C47-96FB-1B128303CADC}"/>
              </a:ext>
            </a:extLst>
          </p:cNvPr>
          <p:cNvSpPr/>
          <p:nvPr/>
        </p:nvSpPr>
        <p:spPr>
          <a:xfrm>
            <a:off x="6222125" y="4424194"/>
            <a:ext cx="38888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</p:txBody>
      </p:sp>
    </p:spTree>
    <p:extLst>
      <p:ext uri="{BB962C8B-B14F-4D97-AF65-F5344CB8AC3E}">
        <p14:creationId xmlns:p14="http://schemas.microsoft.com/office/powerpoint/2010/main" val="2215253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EB78B-F531-1040-B4A1-40DF26CF2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E9030-4F9C-BE4B-BC79-8A6FF2071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484" y="1343846"/>
            <a:ext cx="7925019" cy="40582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41F78C-4BD7-F042-9750-5286232723E6}"/>
              </a:ext>
            </a:extLst>
          </p:cNvPr>
          <p:cNvSpPr txBox="1"/>
          <p:nvPr/>
        </p:nvSpPr>
        <p:spPr>
          <a:xfrm>
            <a:off x="609600" y="5559973"/>
            <a:ext cx="8660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Explain context…</a:t>
            </a:r>
          </a:p>
          <a:p>
            <a:pPr marL="342900" indent="-342900">
              <a:buAutoNum type="arabicParenR"/>
            </a:pPr>
            <a:r>
              <a:rPr lang="en-US" dirty="0"/>
              <a:t>Needed to do this for different years, with different computations</a:t>
            </a:r>
          </a:p>
          <a:p>
            <a:pPr marL="342900" indent="-342900">
              <a:buAutoNum type="arabicParenR"/>
            </a:pPr>
            <a:r>
              <a:rPr lang="en-US" dirty="0"/>
              <a:t>Testing this thing will require creating fake, messy files &lt;- this is a complicated point to make, with a generator it requires mocking it…</a:t>
            </a:r>
          </a:p>
        </p:txBody>
      </p:sp>
    </p:spTree>
    <p:extLst>
      <p:ext uri="{BB962C8B-B14F-4D97-AF65-F5344CB8AC3E}">
        <p14:creationId xmlns:p14="http://schemas.microsoft.com/office/powerpoint/2010/main" val="2496494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33C1A-1A3B-B34A-BF74-773674886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D48995-1D97-FF47-A517-290BFE2959F4}"/>
              </a:ext>
            </a:extLst>
          </p:cNvPr>
          <p:cNvSpPr/>
          <p:nvPr/>
        </p:nvSpPr>
        <p:spPr>
          <a:xfrm>
            <a:off x="1922517" y="4358430"/>
            <a:ext cx="81082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This is actually what we’d like to write.</a:t>
            </a:r>
          </a:p>
          <a:p>
            <a:r>
              <a:rPr lang="en-US" dirty="0"/>
              <a:t>All of this without actually loading all the data in memory for the intermediate steps!</a:t>
            </a:r>
          </a:p>
          <a:p>
            <a:endParaRPr lang="en-US" dirty="0"/>
          </a:p>
          <a:p>
            <a:r>
              <a:rPr lang="en-US" dirty="0"/>
              <a:t>Before getting here this we need to do a step back…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DC0720-8B1B-074C-A0BB-247B153BE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" y="2637210"/>
            <a:ext cx="5635851" cy="124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962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F4E4-60F9-1343-B192-F7658E834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for loops are very flexible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471170-2DD2-9046-9C65-D5D932A61B11}"/>
              </a:ext>
            </a:extLst>
          </p:cNvPr>
          <p:cNvSpPr txBox="1"/>
          <p:nvPr/>
        </p:nvSpPr>
        <p:spPr>
          <a:xfrm>
            <a:off x="1923393" y="2354317"/>
            <a:ext cx="68947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Over lists</a:t>
            </a:r>
          </a:p>
          <a:p>
            <a:r>
              <a:rPr lang="en-US" dirty="0"/>
              <a:t>Over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Over files</a:t>
            </a:r>
          </a:p>
          <a:p>
            <a:endParaRPr lang="en-US" dirty="0"/>
          </a:p>
          <a:p>
            <a:r>
              <a:rPr lang="en-US" dirty="0"/>
              <a:t>You can write your own thing to iterate over -&gt; that is what generators are for! </a:t>
            </a:r>
          </a:p>
        </p:txBody>
      </p:sp>
    </p:spTree>
    <p:extLst>
      <p:ext uri="{BB962C8B-B14F-4D97-AF65-F5344CB8AC3E}">
        <p14:creationId xmlns:p14="http://schemas.microsoft.com/office/powerpoint/2010/main" val="5909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BFC-02B1-D846-96DA-48696F6D2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817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8299-C064-E346-BEBE-9DAB30870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B7FA83-C3CC-4544-8708-CF191874A5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31"/>
          <a:stretch/>
        </p:blipFill>
        <p:spPr>
          <a:xfrm>
            <a:off x="3530600" y="2502848"/>
            <a:ext cx="5130800" cy="361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60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3718-BB17-E640-A425-675307235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smell?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55523-B460-7346-AA56-56F4B80D7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Scientists in the wild tend to write this… (10’000 lines script; now it would be a notebook, same problem; </a:t>
            </a:r>
            <a:r>
              <a:rPr lang="en-US" dirty="0" err="1"/>
              <a:t>codice</a:t>
            </a:r>
            <a:r>
              <a:rPr lang="en-US" dirty="0"/>
              <a:t> del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dell’anno</a:t>
            </a:r>
            <a:r>
              <a:rPr lang="en-US" dirty="0"/>
              <a:t> </a:t>
            </a:r>
            <a:r>
              <a:rPr lang="en-US" dirty="0" err="1"/>
              <a:t>scorso</a:t>
            </a:r>
            <a:r>
              <a:rPr lang="en-US" dirty="0"/>
              <a:t>?)</a:t>
            </a:r>
          </a:p>
          <a:p>
            <a:r>
              <a:rPr lang="en-US" dirty="0"/>
              <a:t>You’re here because you started feeling the “code smell” (a technical term)</a:t>
            </a:r>
          </a:p>
          <a:p>
            <a:r>
              <a:rPr lang="en-US" dirty="0"/>
              <a:t>I can show you that you already have the instinct: what is wrong with this code?</a:t>
            </a:r>
          </a:p>
        </p:txBody>
      </p:sp>
    </p:spTree>
    <p:extLst>
      <p:ext uri="{BB962C8B-B14F-4D97-AF65-F5344CB8AC3E}">
        <p14:creationId xmlns:p14="http://schemas.microsoft.com/office/powerpoint/2010/main" val="2040904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8471-0880-5746-AF3A-3BF48898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this smell?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91EB0-11D9-204E-A9B8-A00C70508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 </a:t>
            </a:r>
            <a:r>
              <a:rPr lang="en-US" dirty="0" err="1"/>
              <a:t>codice</a:t>
            </a:r>
            <a:r>
              <a:rPr lang="en-US" dirty="0"/>
              <a:t> </a:t>
            </a:r>
            <a:r>
              <a:rPr lang="en-US" dirty="0" err="1"/>
              <a:t>ripetitivo</a:t>
            </a:r>
            <a:r>
              <a:rPr lang="en-US" dirty="0"/>
              <a:t>, ask what is wrong</a:t>
            </a:r>
          </a:p>
          <a:p>
            <a:endParaRPr lang="en-US" dirty="0"/>
          </a:p>
          <a:p>
            <a:r>
              <a:rPr lang="en-US" dirty="0"/>
              <a:t>It’s the smell of functions! Same coded repeated over and over, it has to refactored in a function</a:t>
            </a:r>
          </a:p>
        </p:txBody>
      </p:sp>
    </p:spTree>
    <p:extLst>
      <p:ext uri="{BB962C8B-B14F-4D97-AF65-F5344CB8AC3E}">
        <p14:creationId xmlns:p14="http://schemas.microsoft.com/office/powerpoint/2010/main" val="2026895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2E2A1-58C1-634C-BA95-4DB11AB0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wrong with smelly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C1B8E-09D7-C74F-8702-B3F256FE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Redundant, not flexible: an update in one place would need to be duplicated everywhere</a:t>
            </a:r>
          </a:p>
          <a:p>
            <a:r>
              <a:rPr lang="en-US" dirty="0"/>
              <a:t>Hard to test: the code that performs the interesting computation is mixed with the code that does the repetitive </a:t>
            </a:r>
            <a:r>
              <a:rPr lang="en-US" dirty="0" err="1"/>
              <a:t>boilerblate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956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AA904-24B5-C24D-8EFF-1AC3FBE84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EF1E2-60E3-5F4A-B22E-41968B8BE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18131" cy="4351338"/>
          </a:xfrm>
        </p:spPr>
        <p:txBody>
          <a:bodyPr/>
          <a:lstStyle/>
          <a:p>
            <a:r>
              <a:rPr lang="en-US" dirty="0"/>
              <a:t>This is a code smell detection crash course for scientific programming</a:t>
            </a:r>
          </a:p>
          <a:p>
            <a:r>
              <a:rPr lang="en-US" dirty="0"/>
              <a:t>Advanced Python constructs are made to get rid of the smell!</a:t>
            </a:r>
          </a:p>
          <a:p>
            <a:r>
              <a:rPr lang="en-US" dirty="0"/>
              <a:t>These constructs are not very common in scientific code, and you don’t actually ”need” them. But the same is true for functions…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B33356-A2FD-624C-BADA-C1C0307953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439"/>
          <a:stretch/>
        </p:blipFill>
        <p:spPr>
          <a:xfrm>
            <a:off x="8381764" y="1311056"/>
            <a:ext cx="2972036" cy="436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5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79CBE-8D7E-EF4B-918B-11314E14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the smells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48F7-A0DB-9140-9786-BAF9061FF8D7}"/>
              </a:ext>
            </a:extLst>
          </p:cNvPr>
          <p:cNvSpPr txBox="1"/>
          <p:nvPr/>
        </p:nvSpPr>
        <p:spPr>
          <a:xfrm>
            <a:off x="412412" y="1506721"/>
            <a:ext cx="3587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generators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0F7ECF-D88D-6540-BE1C-8970A3574908}"/>
              </a:ext>
            </a:extLst>
          </p:cNvPr>
          <p:cNvSpPr txBox="1"/>
          <p:nvPr/>
        </p:nvSpPr>
        <p:spPr>
          <a:xfrm>
            <a:off x="6441528" y="1486102"/>
            <a:ext cx="4047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decorators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13132A-6964-B048-8293-C318F037FC16}"/>
              </a:ext>
            </a:extLst>
          </p:cNvPr>
          <p:cNvSpPr txBox="1"/>
          <p:nvPr/>
        </p:nvSpPr>
        <p:spPr>
          <a:xfrm>
            <a:off x="412411" y="3802335"/>
            <a:ext cx="480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context managers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7326EA-1461-A24A-BAF3-7A9EDA74C7F4}"/>
              </a:ext>
            </a:extLst>
          </p:cNvPr>
          <p:cNvSpPr txBox="1"/>
          <p:nvPr/>
        </p:nvSpPr>
        <p:spPr>
          <a:xfrm>
            <a:off x="6441528" y="3800386"/>
            <a:ext cx="3375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smell of </a:t>
            </a:r>
            <a:r>
              <a:rPr lang="en-US" sz="2400" b="1" dirty="0"/>
              <a:t>classes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3764B-DB8D-1D49-A440-F40106CABF8F}"/>
              </a:ext>
            </a:extLst>
          </p:cNvPr>
          <p:cNvSpPr txBox="1"/>
          <p:nvPr/>
        </p:nvSpPr>
        <p:spPr>
          <a:xfrm>
            <a:off x="504497" y="2192164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07D5AA-086E-C340-9424-EFC266E70534}"/>
              </a:ext>
            </a:extLst>
          </p:cNvPr>
          <p:cNvSpPr/>
          <p:nvPr/>
        </p:nvSpPr>
        <p:spPr>
          <a:xfrm>
            <a:off x="504497" y="2192164"/>
            <a:ext cx="5192110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E61EB4-878C-574A-AA2E-8BBBC5478E80}"/>
              </a:ext>
            </a:extLst>
          </p:cNvPr>
          <p:cNvSpPr txBox="1"/>
          <p:nvPr/>
        </p:nvSpPr>
        <p:spPr>
          <a:xfrm>
            <a:off x="6390290" y="2198129"/>
            <a:ext cx="4963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Common boilerplate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Common boilerplate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C01FD-1FD5-904F-8533-261BFB30E372}"/>
              </a:ext>
            </a:extLst>
          </p:cNvPr>
          <p:cNvSpPr/>
          <p:nvPr/>
        </p:nvSpPr>
        <p:spPr>
          <a:xfrm>
            <a:off x="6737132" y="2488237"/>
            <a:ext cx="4372302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FC83E5-F20E-1A49-BAB8-26413342181B}"/>
              </a:ext>
            </a:extLst>
          </p:cNvPr>
          <p:cNvSpPr/>
          <p:nvPr/>
        </p:nvSpPr>
        <p:spPr>
          <a:xfrm>
            <a:off x="6737132" y="3035835"/>
            <a:ext cx="4372302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7BFEC2-AB78-9E45-8B37-47E9CC79406F}"/>
              </a:ext>
            </a:extLst>
          </p:cNvPr>
          <p:cNvSpPr txBox="1"/>
          <p:nvPr/>
        </p:nvSpPr>
        <p:spPr>
          <a:xfrm>
            <a:off x="618797" y="4262051"/>
            <a:ext cx="49635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Prepare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7D0C52-FB5D-4E4D-A7FE-81CAEE418BCF}"/>
              </a:ext>
            </a:extLst>
          </p:cNvPr>
          <p:cNvSpPr/>
          <p:nvPr/>
        </p:nvSpPr>
        <p:spPr>
          <a:xfrm>
            <a:off x="504497" y="4222142"/>
            <a:ext cx="5192110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2C5716-4852-E941-ACB5-C04FAE479C10}"/>
              </a:ext>
            </a:extLst>
          </p:cNvPr>
          <p:cNvSpPr/>
          <p:nvPr/>
        </p:nvSpPr>
        <p:spPr>
          <a:xfrm>
            <a:off x="504497" y="5153178"/>
            <a:ext cx="5192110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3E0319-2EF4-D445-AA30-629586BF049E}"/>
              </a:ext>
            </a:extLst>
          </p:cNvPr>
          <p:cNvSpPr txBox="1"/>
          <p:nvPr/>
        </p:nvSpPr>
        <p:spPr>
          <a:xfrm>
            <a:off x="6441528" y="4249038"/>
            <a:ext cx="49635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second_function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else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third_function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Something more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FC95B3-77B3-3A4A-BB87-73E274ACECCA}"/>
              </a:ext>
            </a:extLst>
          </p:cNvPr>
          <p:cNvSpPr/>
          <p:nvPr/>
        </p:nvSpPr>
        <p:spPr>
          <a:xfrm>
            <a:off x="8787963" y="4301218"/>
            <a:ext cx="1144313" cy="31715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3A515E1-7899-F043-8F12-2B6836B3A710}"/>
              </a:ext>
            </a:extLst>
          </p:cNvPr>
          <p:cNvSpPr/>
          <p:nvPr/>
        </p:nvSpPr>
        <p:spPr>
          <a:xfrm>
            <a:off x="8923283" y="5119202"/>
            <a:ext cx="1144313" cy="31715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22AD41-679C-F34D-9513-C41A5B54D7EA}"/>
              </a:ext>
            </a:extLst>
          </p:cNvPr>
          <p:cNvSpPr/>
          <p:nvPr/>
        </p:nvSpPr>
        <p:spPr>
          <a:xfrm>
            <a:off x="8787963" y="5901700"/>
            <a:ext cx="1144313" cy="31715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generators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204F02-377C-3340-BC48-0EE2DECA08C9}"/>
              </a:ext>
            </a:extLst>
          </p:cNvPr>
          <p:cNvSpPr txBox="1"/>
          <p:nvPr/>
        </p:nvSpPr>
        <p:spPr>
          <a:xfrm>
            <a:off x="5129050" y="1716259"/>
            <a:ext cx="553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... 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Transform / filter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# The interesting part of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BBC37D-58F9-B145-A538-F0DB46F7EFAC}"/>
              </a:ext>
            </a:extLst>
          </p:cNvPr>
          <p:cNvSpPr/>
          <p:nvPr/>
        </p:nvSpPr>
        <p:spPr>
          <a:xfrm>
            <a:off x="5129050" y="1716259"/>
            <a:ext cx="5538952" cy="116063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1690688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or more nested loops, variables over which one iterates requires some extra transformation or filtering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1192923" y="3477916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actually does some interesting computation. At the moment, it’s hard to test it!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>
            <a:off x="3736428" y="2198548"/>
            <a:ext cx="1024758" cy="717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V="1">
            <a:off x="4248807" y="3042302"/>
            <a:ext cx="1718442" cy="65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F18519-59B6-EE4D-A0A4-817C1A1C8821}"/>
              </a:ext>
            </a:extLst>
          </p:cNvPr>
          <p:cNvSpPr txBox="1"/>
          <p:nvPr/>
        </p:nvSpPr>
        <p:spPr>
          <a:xfrm>
            <a:off x="5129050" y="4473433"/>
            <a:ext cx="553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...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my_generator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interesting part of the code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EDC99-449C-7E44-BDDA-4457C7545E3A}"/>
              </a:ext>
            </a:extLst>
          </p:cNvPr>
          <p:cNvSpPr/>
          <p:nvPr/>
        </p:nvSpPr>
        <p:spPr>
          <a:xfrm>
            <a:off x="5129050" y="4473434"/>
            <a:ext cx="3457902" cy="325406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6243145" y="3477916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</p:spTree>
    <p:extLst>
      <p:ext uri="{BB962C8B-B14F-4D97-AF65-F5344CB8AC3E}">
        <p14:creationId xmlns:p14="http://schemas.microsoft.com/office/powerpoint/2010/main" val="82546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decorators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630620" y="2163651"/>
            <a:ext cx="3105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Boilerplate code at the start and/or end of functions.</a:t>
            </a:r>
          </a:p>
          <a:p>
            <a:r>
              <a:rPr lang="en-US" dirty="0"/>
              <a:t>Typical cases: logging, deprecation, conditions checks, caching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69AAF-A890-874A-B170-313CCD484C4B}"/>
              </a:ext>
            </a:extLst>
          </p:cNvPr>
          <p:cNvSpPr txBox="1"/>
          <p:nvPr/>
        </p:nvSpPr>
        <p:spPr>
          <a:xfrm>
            <a:off x="9275383" y="2163651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that is specific to what the function actually does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</p:cNvCxnSpPr>
          <p:nvPr/>
        </p:nvCxnSpPr>
        <p:spPr>
          <a:xfrm flipV="1">
            <a:off x="3182665" y="2653414"/>
            <a:ext cx="1066142" cy="1327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F85415-082E-F940-A64C-10F65E671CF7}"/>
              </a:ext>
            </a:extLst>
          </p:cNvPr>
          <p:cNvCxnSpPr>
            <a:cxnSpLocks/>
          </p:cNvCxnSpPr>
          <p:nvPr/>
        </p:nvCxnSpPr>
        <p:spPr>
          <a:xfrm flipH="1">
            <a:off x="8119244" y="2786127"/>
            <a:ext cx="1045777" cy="1576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E1479C-4DCF-A244-BA57-1F3A6F33C4CF}"/>
              </a:ext>
            </a:extLst>
          </p:cNvPr>
          <p:cNvSpPr txBox="1"/>
          <p:nvPr/>
        </p:nvSpPr>
        <p:spPr>
          <a:xfrm>
            <a:off x="4106919" y="2219329"/>
            <a:ext cx="4963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start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Boilerplate at end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7DF82-7A7D-A54E-89F1-B8A1AA66EE4B}"/>
              </a:ext>
            </a:extLst>
          </p:cNvPr>
          <p:cNvSpPr/>
          <p:nvPr/>
        </p:nvSpPr>
        <p:spPr>
          <a:xfrm>
            <a:off x="4453761" y="2509437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76FCFE-1D48-A840-BC98-9B5849C02DD3}"/>
              </a:ext>
            </a:extLst>
          </p:cNvPr>
          <p:cNvSpPr/>
          <p:nvPr/>
        </p:nvSpPr>
        <p:spPr>
          <a:xfrm>
            <a:off x="4453761" y="3057035"/>
            <a:ext cx="3460529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2F3353-8814-6745-80B5-20E5302C7868}"/>
              </a:ext>
            </a:extLst>
          </p:cNvPr>
          <p:cNvSpPr txBox="1"/>
          <p:nvPr/>
        </p:nvSpPr>
        <p:spPr>
          <a:xfrm>
            <a:off x="4311873" y="4786004"/>
            <a:ext cx="4963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my_decorator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(x, y, z):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Function-specific part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F1BD5-7A84-034B-8CB0-FCAB17D40253}"/>
              </a:ext>
            </a:extLst>
          </p:cNvPr>
          <p:cNvSpPr/>
          <p:nvPr/>
        </p:nvSpPr>
        <p:spPr>
          <a:xfrm>
            <a:off x="4209396" y="4806246"/>
            <a:ext cx="1986455" cy="327099"/>
          </a:xfrm>
          <a:prstGeom prst="rect">
            <a:avLst/>
          </a:prstGeom>
          <a:solidFill>
            <a:schemeClr val="accent6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>
            <a:off x="3177741" y="3188008"/>
            <a:ext cx="1071066" cy="598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900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EDF18-8D2B-C04A-A3F7-705AD2FC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smell of context managers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B0B4F9-331F-D045-BD39-23B20355D9A9}"/>
              </a:ext>
            </a:extLst>
          </p:cNvPr>
          <p:cNvSpPr txBox="1"/>
          <p:nvPr/>
        </p:nvSpPr>
        <p:spPr>
          <a:xfrm>
            <a:off x="524533" y="1636654"/>
            <a:ext cx="310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executing the code, something needs to happen: open a file, connect to a DB, initialize some hardware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74D8CF-42A0-4D4F-A711-401771608E29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336216" y="2249658"/>
            <a:ext cx="657717" cy="19450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4EF5B1-2BEF-E44B-8A75-4A48BACD4229}"/>
              </a:ext>
            </a:extLst>
          </p:cNvPr>
          <p:cNvSpPr txBox="1"/>
          <p:nvPr/>
        </p:nvSpPr>
        <p:spPr>
          <a:xfrm>
            <a:off x="4550979" y="3992291"/>
            <a:ext cx="276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becomes 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D03E5C9-CC8F-1A4A-A467-0B02A23D86AB}"/>
              </a:ext>
            </a:extLst>
          </p:cNvPr>
          <p:cNvCxnSpPr>
            <a:cxnSpLocks/>
          </p:cNvCxnSpPr>
          <p:nvPr/>
        </p:nvCxnSpPr>
        <p:spPr>
          <a:xfrm flipV="1">
            <a:off x="3333754" y="3396438"/>
            <a:ext cx="705169" cy="1035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0F4008-F65C-F444-9FE4-E93087664C23}"/>
              </a:ext>
            </a:extLst>
          </p:cNvPr>
          <p:cNvSpPr txBox="1"/>
          <p:nvPr/>
        </p:nvSpPr>
        <p:spPr>
          <a:xfrm>
            <a:off x="4108233" y="2145282"/>
            <a:ext cx="3958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Initialize context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The code you care about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finally: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# Clean up 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BBF259-6B7A-B04B-94BF-E64A678F17B6}"/>
              </a:ext>
            </a:extLst>
          </p:cNvPr>
          <p:cNvSpPr/>
          <p:nvPr/>
        </p:nvSpPr>
        <p:spPr>
          <a:xfrm>
            <a:off x="3993933" y="2105373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D673F-81EE-244E-8172-CE172B61D93E}"/>
              </a:ext>
            </a:extLst>
          </p:cNvPr>
          <p:cNvSpPr/>
          <p:nvPr/>
        </p:nvSpPr>
        <p:spPr>
          <a:xfrm>
            <a:off x="3993933" y="3036409"/>
            <a:ext cx="4141074" cy="67757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BB59FA-F4CA-F247-A3EB-012F847AC7DC}"/>
              </a:ext>
            </a:extLst>
          </p:cNvPr>
          <p:cNvSpPr txBox="1"/>
          <p:nvPr/>
        </p:nvSpPr>
        <p:spPr>
          <a:xfrm>
            <a:off x="524533" y="3098333"/>
            <a:ext cx="28092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the code has executed, we need to clean up, </a:t>
            </a:r>
            <a:r>
              <a:rPr lang="en-US" b="1" dirty="0"/>
              <a:t>even if an error occurred</a:t>
            </a:r>
            <a:r>
              <a:rPr lang="en-US" dirty="0"/>
              <a:t>: close the file, commit / revert SQL transactions, disconnect from hardware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61421A-6BC1-7146-AD0B-6D78E022BE56}"/>
              </a:ext>
            </a:extLst>
          </p:cNvPr>
          <p:cNvSpPr txBox="1"/>
          <p:nvPr/>
        </p:nvSpPr>
        <p:spPr>
          <a:xfrm>
            <a:off x="4040208" y="4814811"/>
            <a:ext cx="3958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my_context_manager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The code you care about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C1F19F-C795-7045-9B5E-2CA8E5579FE3}"/>
              </a:ext>
            </a:extLst>
          </p:cNvPr>
          <p:cNvSpPr/>
          <p:nvPr/>
        </p:nvSpPr>
        <p:spPr>
          <a:xfrm>
            <a:off x="3925909" y="4774902"/>
            <a:ext cx="3620520" cy="396185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228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4110</TotalTime>
  <Words>842</Words>
  <Application>Microsoft Macintosh PowerPoint</Application>
  <PresentationFormat>Widescreen</PresentationFormat>
  <Paragraphs>116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Office Theme</vt:lpstr>
      <vt:lpstr>Python by smell</vt:lpstr>
      <vt:lpstr>What’s this smell?</vt:lpstr>
      <vt:lpstr>What’s this smell?</vt:lpstr>
      <vt:lpstr>What is wrong with smelly code?</vt:lpstr>
      <vt:lpstr>Objective</vt:lpstr>
      <vt:lpstr>All the smells</vt:lpstr>
      <vt:lpstr>The smell of generators</vt:lpstr>
      <vt:lpstr>The smell of decorators</vt:lpstr>
      <vt:lpstr>The smell of context managers</vt:lpstr>
      <vt:lpstr>The smell of classes</vt:lpstr>
      <vt:lpstr>Example</vt:lpstr>
      <vt:lpstr>PowerPoint Presentation</vt:lpstr>
      <vt:lpstr>Python for loops are very flexible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by smell</dc:title>
  <dc:creator>Berkes Pietro</dc:creator>
  <cp:lastModifiedBy>Berkes Pietro</cp:lastModifiedBy>
  <cp:revision>49</cp:revision>
  <dcterms:created xsi:type="dcterms:W3CDTF">2018-07-24T12:49:38Z</dcterms:created>
  <dcterms:modified xsi:type="dcterms:W3CDTF">2018-07-27T09:19:45Z</dcterms:modified>
</cp:coreProperties>
</file>

<file path=docProps/thumbnail.jpeg>
</file>